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6" r:id="rId3"/>
    <p:sldId id="270" r:id="rId4"/>
    <p:sldId id="271" r:id="rId5"/>
    <p:sldId id="272" r:id="rId6"/>
    <p:sldId id="274" r:id="rId7"/>
    <p:sldId id="273" r:id="rId8"/>
    <p:sldId id="275" r:id="rId9"/>
    <p:sldId id="276" r:id="rId10"/>
    <p:sldId id="277" r:id="rId11"/>
    <p:sldId id="278" r:id="rId12"/>
    <p:sldId id="284" r:id="rId13"/>
    <p:sldId id="285" r:id="rId14"/>
    <p:sldId id="279" r:id="rId15"/>
    <p:sldId id="280" r:id="rId16"/>
    <p:sldId id="258" r:id="rId17"/>
    <p:sldId id="259" r:id="rId18"/>
    <p:sldId id="260" r:id="rId19"/>
    <p:sldId id="261" r:id="rId20"/>
    <p:sldId id="262" r:id="rId21"/>
    <p:sldId id="263" r:id="rId22"/>
    <p:sldId id="264" r:id="rId23"/>
    <p:sldId id="265" r:id="rId24"/>
    <p:sldId id="266" r:id="rId25"/>
    <p:sldId id="268" r:id="rId26"/>
    <p:sldId id="267" r:id="rId27"/>
    <p:sldId id="269" r:id="rId28"/>
    <p:sldId id="282" r:id="rId29"/>
    <p:sldId id="283" r:id="rId30"/>
    <p:sldId id="287" r:id="rId31"/>
    <p:sldId id="281"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6"/>
    <p:restoredTop sz="94674"/>
  </p:normalViewPr>
  <p:slideViewPr>
    <p:cSldViewPr snapToGrid="0" snapToObjects="1">
      <p:cViewPr varScale="1">
        <p:scale>
          <a:sx n="119" d="100"/>
          <a:sy n="119" d="100"/>
        </p:scale>
        <p:origin x="189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A23C5B-6B94-9443-A6E6-1B19A19A97D4}" type="datetimeFigureOut">
              <a:rPr lang="en-US" smtClean="0"/>
              <a:t>5/28/19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7B969D-9F28-6B43-93B6-3BADDCF97B91}" type="slidenum">
              <a:rPr lang="en-US" smtClean="0"/>
              <a:t>‹#›</a:t>
            </a:fld>
            <a:endParaRPr lang="en-US"/>
          </a:p>
        </p:txBody>
      </p:sp>
    </p:spTree>
    <p:extLst>
      <p:ext uri="{BB962C8B-B14F-4D97-AF65-F5344CB8AC3E}">
        <p14:creationId xmlns:p14="http://schemas.microsoft.com/office/powerpoint/2010/main" val="20619786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humanitiesprogramming/portfolio-stub"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not </a:t>
            </a:r>
            <a:r>
              <a:rPr lang="en-US" dirty="0" err="1"/>
              <a:t>GitHub</a:t>
            </a:r>
            <a:endParaRPr lang="en-US" dirty="0"/>
          </a:p>
          <a:p>
            <a:r>
              <a:rPr lang="en-US" dirty="0"/>
              <a:t>One</a:t>
            </a:r>
            <a:r>
              <a:rPr lang="en-US" baseline="0" dirty="0"/>
              <a:t> is a piece of software. The other is a hosting service.</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3</a:t>
            </a:fld>
            <a:endParaRPr lang="en-US"/>
          </a:p>
        </p:txBody>
      </p:sp>
    </p:spTree>
    <p:extLst>
      <p:ext uri="{BB962C8B-B14F-4D97-AF65-F5344CB8AC3E}">
        <p14:creationId xmlns:p14="http://schemas.microsoft.com/office/powerpoint/2010/main" val="191339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visit this url</a:t>
            </a:r>
            <a:r>
              <a:rPr lang="en-US" baseline="0" dirty="0">
                <a:hlinkClick r:id="rId3"/>
              </a:rPr>
              <a:t> - </a:t>
            </a:r>
            <a:r>
              <a:rPr lang="en-US" dirty="0">
                <a:hlinkClick r:id="rId3"/>
              </a:rPr>
              <a:t>https://github.com/humanitiesprogramming/portfolio-stub</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19</a:t>
            </a:fld>
            <a:endParaRPr lang="en-US"/>
          </a:p>
        </p:txBody>
      </p:sp>
    </p:spTree>
    <p:extLst>
      <p:ext uri="{BB962C8B-B14F-4D97-AF65-F5344CB8AC3E}">
        <p14:creationId xmlns:p14="http://schemas.microsoft.com/office/powerpoint/2010/main" val="2634822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fork button in the top right to copy the stub portfolio to your </a:t>
            </a:r>
            <a:r>
              <a:rPr lang="en-US" dirty="0" err="1"/>
              <a:t>GitHub</a:t>
            </a:r>
            <a:r>
              <a:rPr lang="en-US" dirty="0"/>
              <a:t> account. You'll be redirected to a new page after you're done.</a:t>
            </a:r>
          </a:p>
        </p:txBody>
      </p:sp>
      <p:sp>
        <p:nvSpPr>
          <p:cNvPr id="4" name="Slide Number Placeholder 3"/>
          <p:cNvSpPr>
            <a:spLocks noGrp="1"/>
          </p:cNvSpPr>
          <p:nvPr>
            <p:ph type="sldNum" sz="quarter" idx="10"/>
          </p:nvPr>
        </p:nvSpPr>
        <p:spPr/>
        <p:txBody>
          <a:bodyPr/>
          <a:lstStyle/>
          <a:p>
            <a:fld id="{7A7B969D-9F28-6B43-93B6-3BADDCF97B91}" type="slidenum">
              <a:rPr lang="en-US" smtClean="0"/>
              <a:t>20</a:t>
            </a:fld>
            <a:endParaRPr lang="en-US"/>
          </a:p>
        </p:txBody>
      </p:sp>
    </p:spTree>
    <p:extLst>
      <p:ext uri="{BB962C8B-B14F-4D97-AF65-F5344CB8AC3E}">
        <p14:creationId xmlns:p14="http://schemas.microsoft.com/office/powerpoint/2010/main" val="187301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gear icon to access the "settings" for your new repository. In there, search for "repository name" and change it from "portfolio-stub" to be .</a:t>
            </a:r>
            <a:r>
              <a:rPr lang="en-US" dirty="0" err="1"/>
              <a:t>github.io</a:t>
            </a:r>
            <a:r>
              <a:rPr lang="en-US" dirty="0"/>
              <a:t>, where is your unique username. I.e., if your username is </a:t>
            </a:r>
            <a:r>
              <a:rPr lang="en-US" dirty="0" err="1"/>
              <a:t>reedeth</a:t>
            </a:r>
            <a:r>
              <a:rPr lang="en-US" dirty="0"/>
              <a:t> on </a:t>
            </a:r>
            <a:r>
              <a:rPr lang="en-US" dirty="0" err="1"/>
              <a:t>GitHub</a:t>
            </a:r>
            <a:r>
              <a:rPr lang="en-US" dirty="0"/>
              <a:t> your repository name would be </a:t>
            </a:r>
            <a:r>
              <a:rPr lang="en-US" dirty="0" err="1"/>
              <a:t>reedeth.github.io</a:t>
            </a:r>
            <a:r>
              <a:rPr lang="en-US" dirty="0"/>
              <a:t>. Click rename.</a:t>
            </a:r>
          </a:p>
        </p:txBody>
      </p:sp>
      <p:sp>
        <p:nvSpPr>
          <p:cNvPr id="4" name="Slide Number Placeholder 3"/>
          <p:cNvSpPr>
            <a:spLocks noGrp="1"/>
          </p:cNvSpPr>
          <p:nvPr>
            <p:ph type="sldNum" sz="quarter" idx="10"/>
          </p:nvPr>
        </p:nvSpPr>
        <p:spPr/>
        <p:txBody>
          <a:bodyPr/>
          <a:lstStyle/>
          <a:p>
            <a:fld id="{7A7B969D-9F28-6B43-93B6-3BADDCF97B91}" type="slidenum">
              <a:rPr lang="en-US" smtClean="0"/>
              <a:t>21</a:t>
            </a:fld>
            <a:endParaRPr lang="en-US"/>
          </a:p>
        </p:txBody>
      </p:sp>
    </p:spTree>
    <p:extLst>
      <p:ext uri="{BB962C8B-B14F-4D97-AF65-F5344CB8AC3E}">
        <p14:creationId xmlns:p14="http://schemas.microsoft.com/office/powerpoint/2010/main" val="119422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back to the "code" tab.</a:t>
            </a:r>
          </a:p>
          <a:p>
            <a:r>
              <a:rPr lang="en-US" dirty="0"/>
              <a:t>Look for the button that says "clone or download." Click it. Copy the link in it to your clipboard by either highlighting and copying or clicking the keyboard.</a:t>
            </a:r>
          </a:p>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22</a:t>
            </a:fld>
            <a:endParaRPr lang="en-US"/>
          </a:p>
        </p:txBody>
      </p:sp>
    </p:spTree>
    <p:extLst>
      <p:ext uri="{BB962C8B-B14F-4D97-AF65-F5344CB8AC3E}">
        <p14:creationId xmlns:p14="http://schemas.microsoft.com/office/powerpoint/2010/main" val="257181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the button that says "clone or download." Click it. Copy the link in it to your clipboard by either highlighting and copying or clicking the keyboard.</a:t>
            </a:r>
          </a:p>
          <a:p>
            <a:endParaRPr lang="en-US" dirty="0"/>
          </a:p>
          <a:p>
            <a:r>
              <a:rPr lang="en-US" dirty="0"/>
              <a:t>MAKE SURE YOU'RE CLONING</a:t>
            </a:r>
            <a:r>
              <a:rPr lang="en-US" baseline="0" dirty="0"/>
              <a:t> WITH HTTPS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23</a:t>
            </a:fld>
            <a:endParaRPr lang="en-US"/>
          </a:p>
        </p:txBody>
      </p:sp>
    </p:spTree>
    <p:extLst>
      <p:ext uri="{BB962C8B-B14F-4D97-AF65-F5344CB8AC3E}">
        <p14:creationId xmlns:p14="http://schemas.microsoft.com/office/powerpoint/2010/main" val="846165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24</a:t>
            </a:fld>
            <a:endParaRPr lang="en-US"/>
          </a:p>
        </p:txBody>
      </p:sp>
    </p:spTree>
    <p:extLst>
      <p:ext uri="{BB962C8B-B14F-4D97-AF65-F5344CB8AC3E}">
        <p14:creationId xmlns:p14="http://schemas.microsoft.com/office/powerpoint/2010/main" val="2179508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38</a:t>
            </a:r>
          </a:p>
          <a:p>
            <a:endParaRPr lang="en-US" dirty="0"/>
          </a:p>
          <a:p>
            <a:r>
              <a:rPr lang="en-US" dirty="0"/>
              <a:t>Note the places where you can upload</a:t>
            </a:r>
            <a:r>
              <a:rPr lang="en-US" baseline="0" dirty="0"/>
              <a:t> a link and give a description of your exercises.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25</a:t>
            </a:fld>
            <a:endParaRPr lang="en-US"/>
          </a:p>
        </p:txBody>
      </p:sp>
    </p:spTree>
    <p:extLst>
      <p:ext uri="{BB962C8B-B14F-4D97-AF65-F5344CB8AC3E}">
        <p14:creationId xmlns:p14="http://schemas.microsoft.com/office/powerpoint/2010/main" val="1735213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distributed version control. That means that you can each be working with copies of the same stuff</a:t>
            </a:r>
            <a:r>
              <a:rPr lang="en-US" baseline="0" dirty="0"/>
              <a:t> and send changes to each other's machines.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4</a:t>
            </a:fld>
            <a:endParaRPr lang="en-US"/>
          </a:p>
        </p:txBody>
      </p:sp>
    </p:spTree>
    <p:extLst>
      <p:ext uri="{BB962C8B-B14F-4D97-AF65-F5344CB8AC3E}">
        <p14:creationId xmlns:p14="http://schemas.microsoft.com/office/powerpoint/2010/main" val="303057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is a</a:t>
            </a:r>
            <a:r>
              <a:rPr lang="en-US" baseline="0" dirty="0"/>
              <a:t> hosting service, a third party, that helps you keep track of the collaborations taking place among various developers. Rather than having one person's computer act as master, the master version is held in the cloud. And we all interact with it through a variety of commands.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5</a:t>
            </a:fld>
            <a:endParaRPr lang="en-US"/>
          </a:p>
        </p:txBody>
      </p:sp>
    </p:spTree>
    <p:extLst>
      <p:ext uri="{BB962C8B-B14F-4D97-AF65-F5344CB8AC3E}">
        <p14:creationId xmlns:p14="http://schemas.microsoft.com/office/powerpoint/2010/main" val="283281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review</a:t>
            </a:r>
            <a:r>
              <a:rPr lang="en-US" baseline="0" dirty="0"/>
              <a:t> </a:t>
            </a:r>
            <a:r>
              <a:rPr lang="mr-IN" baseline="0" dirty="0"/>
              <a:t>–</a:t>
            </a:r>
            <a:r>
              <a:rPr lang="en-US" baseline="0" dirty="0"/>
              <a:t> what is the remote?</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11</a:t>
            </a:fld>
            <a:endParaRPr lang="en-US"/>
          </a:p>
        </p:txBody>
      </p:sp>
    </p:spTree>
    <p:extLst>
      <p:ext uri="{BB962C8B-B14F-4D97-AF65-F5344CB8AC3E}">
        <p14:creationId xmlns:p14="http://schemas.microsoft.com/office/powerpoint/2010/main" val="379718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all these websites Hosted on GitHub!</a:t>
            </a:r>
          </a:p>
        </p:txBody>
      </p:sp>
      <p:sp>
        <p:nvSpPr>
          <p:cNvPr id="4" name="Slide Number Placeholder 3"/>
          <p:cNvSpPr>
            <a:spLocks noGrp="1"/>
          </p:cNvSpPr>
          <p:nvPr>
            <p:ph type="sldNum" sz="quarter" idx="10"/>
          </p:nvPr>
        </p:nvSpPr>
        <p:spPr/>
        <p:txBody>
          <a:bodyPr/>
          <a:lstStyle/>
          <a:p>
            <a:fld id="{7A7B969D-9F28-6B43-93B6-3BADDCF97B91}" type="slidenum">
              <a:rPr lang="en-US" smtClean="0"/>
              <a:t>12</a:t>
            </a:fld>
            <a:endParaRPr lang="en-US"/>
          </a:p>
        </p:txBody>
      </p:sp>
    </p:spTree>
    <p:extLst>
      <p:ext uri="{BB962C8B-B14F-4D97-AF65-F5344CB8AC3E}">
        <p14:creationId xmlns:p14="http://schemas.microsoft.com/office/powerpoint/2010/main" val="92228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panic!</a:t>
            </a:r>
            <a:r>
              <a:rPr lang="en-US" baseline="0" dirty="0"/>
              <a:t> It takes a while to get all of this. It's basically a rote memorization thing. There are a ton of concepts, but you only really interact with a few of them.</a:t>
            </a:r>
          </a:p>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14</a:t>
            </a:fld>
            <a:endParaRPr lang="en-US"/>
          </a:p>
        </p:txBody>
      </p:sp>
    </p:spTree>
    <p:extLst>
      <p:ext uri="{BB962C8B-B14F-4D97-AF65-F5344CB8AC3E}">
        <p14:creationId xmlns:p14="http://schemas.microsoft.com/office/powerpoint/2010/main" val="319926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resources. Now</a:t>
            </a:r>
            <a:r>
              <a:rPr lang="en-US" baseline="0" dirty="0"/>
              <a:t> let's </a:t>
            </a:r>
            <a:r>
              <a:rPr lang="en-US" baseline="0"/>
              <a:t>work together.</a:t>
            </a:r>
            <a:endParaRPr lang="en-US"/>
          </a:p>
        </p:txBody>
      </p:sp>
      <p:sp>
        <p:nvSpPr>
          <p:cNvPr id="4" name="Slide Number Placeholder 3"/>
          <p:cNvSpPr>
            <a:spLocks noGrp="1"/>
          </p:cNvSpPr>
          <p:nvPr>
            <p:ph type="sldNum" sz="quarter" idx="10"/>
          </p:nvPr>
        </p:nvSpPr>
        <p:spPr/>
        <p:txBody>
          <a:bodyPr/>
          <a:lstStyle/>
          <a:p>
            <a:fld id="{7A7B969D-9F28-6B43-93B6-3BADDCF97B91}" type="slidenum">
              <a:rPr lang="en-US" smtClean="0"/>
              <a:t>15</a:t>
            </a:fld>
            <a:endParaRPr lang="en-US"/>
          </a:p>
        </p:txBody>
      </p:sp>
    </p:spTree>
    <p:extLst>
      <p:ext uri="{BB962C8B-B14F-4D97-AF65-F5344CB8AC3E}">
        <p14:creationId xmlns:p14="http://schemas.microsoft.com/office/powerpoint/2010/main" val="45091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one </a:t>
            </a:r>
            <a:r>
              <a:rPr lang="mr-IN" dirty="0"/>
              <a:t>–</a:t>
            </a:r>
            <a:r>
              <a:rPr lang="en-US" dirty="0"/>
              <a:t> sign</a:t>
            </a:r>
            <a:r>
              <a:rPr lang="en-US" baseline="0" dirty="0"/>
              <a:t> up</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17</a:t>
            </a:fld>
            <a:endParaRPr lang="en-US"/>
          </a:p>
        </p:txBody>
      </p:sp>
    </p:spTree>
    <p:extLst>
      <p:ext uri="{BB962C8B-B14F-4D97-AF65-F5344CB8AC3E}">
        <p14:creationId xmlns:p14="http://schemas.microsoft.com/office/powerpoint/2010/main" val="2896575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 up for a </a:t>
            </a:r>
            <a:r>
              <a:rPr lang="en-US" dirty="0" err="1"/>
              <a:t>GitHub</a:t>
            </a:r>
            <a:r>
              <a:rPr lang="en-US" dirty="0"/>
              <a:t> account at </a:t>
            </a:r>
            <a:r>
              <a:rPr lang="en-US" dirty="0">
                <a:hlinkClick r:id="rId3"/>
              </a:rPr>
              <a:t>https://github.com/join</a:t>
            </a:r>
            <a:r>
              <a:rPr lang="en-US" dirty="0"/>
              <a:t>. You want your username to be descriptive of your digital identity. This will become your domain, so be mindful of that. For example, my </a:t>
            </a:r>
            <a:r>
              <a:rPr lang="en-US" dirty="0" err="1"/>
              <a:t>GitHub</a:t>
            </a:r>
            <a:r>
              <a:rPr lang="en-US" dirty="0"/>
              <a:t> username is </a:t>
            </a:r>
            <a:r>
              <a:rPr lang="en-US" dirty="0" err="1"/>
              <a:t>walshbr</a:t>
            </a:r>
            <a:r>
              <a:rPr lang="en-US" dirty="0"/>
              <a:t>.</a:t>
            </a:r>
          </a:p>
        </p:txBody>
      </p:sp>
      <p:sp>
        <p:nvSpPr>
          <p:cNvPr id="4" name="Slide Number Placeholder 3"/>
          <p:cNvSpPr>
            <a:spLocks noGrp="1"/>
          </p:cNvSpPr>
          <p:nvPr>
            <p:ph type="sldNum" sz="quarter" idx="10"/>
          </p:nvPr>
        </p:nvSpPr>
        <p:spPr/>
        <p:txBody>
          <a:bodyPr/>
          <a:lstStyle/>
          <a:p>
            <a:fld id="{7A7B969D-9F28-6B43-93B6-3BADDCF97B91}" type="slidenum">
              <a:rPr lang="en-US" smtClean="0"/>
              <a:t>18</a:t>
            </a:fld>
            <a:endParaRPr lang="en-US"/>
          </a:p>
        </p:txBody>
      </p:sp>
    </p:spTree>
    <p:extLst>
      <p:ext uri="{BB962C8B-B14F-4D97-AF65-F5344CB8AC3E}">
        <p14:creationId xmlns:p14="http://schemas.microsoft.com/office/powerpoint/2010/main" val="108941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9014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720179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45264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01673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298744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E5DAA6-76A8-8E46-9100-4FD89A3DEC97}"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27366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E5DAA6-76A8-8E46-9100-4FD89A3DEC97}" type="datetimeFigureOut">
              <a:rPr lang="en-US" smtClean="0"/>
              <a:t>5/28/19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07387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E5DAA6-76A8-8E46-9100-4FD89A3DEC97}" type="datetimeFigureOut">
              <a:rPr lang="en-US" smtClean="0"/>
              <a:t>5/28/19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7377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5DAA6-76A8-8E46-9100-4FD89A3DEC97}" type="datetimeFigureOut">
              <a:rPr lang="en-US" smtClean="0"/>
              <a:t>5/28/19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120034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5DAA6-76A8-8E46-9100-4FD89A3DEC97}"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92288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5DAA6-76A8-8E46-9100-4FD89A3DEC97}"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24505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5DAA6-76A8-8E46-9100-4FD89A3DEC97}" type="datetimeFigureOut">
              <a:rPr lang="en-US" smtClean="0"/>
              <a:t>5/28/19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4C47F-A3CA-FA4A-8CAA-5317FEA7C14C}" type="slidenum">
              <a:rPr lang="en-US" smtClean="0"/>
              <a:t>‹#›</a:t>
            </a:fld>
            <a:endParaRPr lang="en-US"/>
          </a:p>
        </p:txBody>
      </p:sp>
    </p:spTree>
    <p:extLst>
      <p:ext uri="{BB962C8B-B14F-4D97-AF65-F5344CB8AC3E}">
        <p14:creationId xmlns:p14="http://schemas.microsoft.com/office/powerpoint/2010/main" val="45445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a:t>
            </a:r>
            <a:r>
              <a:rPr lang="en-US" dirty="0" err="1"/>
              <a:t>GitHub</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6396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Concepts…</a:t>
            </a:r>
          </a:p>
        </p:txBody>
      </p:sp>
      <p:sp>
        <p:nvSpPr>
          <p:cNvPr id="3" name="Content Placeholder 2"/>
          <p:cNvSpPr>
            <a:spLocks noGrp="1"/>
          </p:cNvSpPr>
          <p:nvPr>
            <p:ph idx="1"/>
          </p:nvPr>
        </p:nvSpPr>
        <p:spPr/>
        <p:txBody>
          <a:bodyPr/>
          <a:lstStyle/>
          <a:p>
            <a:r>
              <a:rPr lang="en-US" dirty="0"/>
              <a:t>Remote</a:t>
            </a:r>
          </a:p>
          <a:p>
            <a:pPr lvl="1"/>
            <a:r>
              <a:rPr lang="en-US" dirty="0"/>
              <a:t>"place where code is held"</a:t>
            </a:r>
          </a:p>
          <a:p>
            <a:pPr lvl="1"/>
            <a:r>
              <a:rPr lang="en-US" dirty="0"/>
              <a:t>See which ones you have stored locally with</a:t>
            </a:r>
          </a:p>
          <a:p>
            <a:pPr lvl="1"/>
            <a:r>
              <a:rPr lang="en-US" dirty="0"/>
              <a:t>$ </a:t>
            </a:r>
            <a:r>
              <a:rPr lang="en-US" dirty="0" err="1"/>
              <a:t>git</a:t>
            </a:r>
            <a:r>
              <a:rPr lang="en-US" dirty="0"/>
              <a:t> remote </a:t>
            </a:r>
            <a:r>
              <a:rPr lang="mr-IN" dirty="0"/>
              <a:t>–</a:t>
            </a:r>
            <a:r>
              <a:rPr lang="en-US" dirty="0"/>
              <a:t>v</a:t>
            </a:r>
          </a:p>
          <a:p>
            <a:pPr lvl="1"/>
            <a:r>
              <a:rPr lang="en-US" dirty="0"/>
              <a:t>Most repositories start with one named "origin", which is just the master version of the repo on </a:t>
            </a:r>
            <a:r>
              <a:rPr lang="en-US" dirty="0" err="1"/>
              <a:t>GitHub</a:t>
            </a:r>
            <a:endParaRPr lang="en-US" dirty="0"/>
          </a:p>
        </p:txBody>
      </p:sp>
    </p:spTree>
    <p:extLst>
      <p:ext uri="{BB962C8B-B14F-4D97-AF65-F5344CB8AC3E}">
        <p14:creationId xmlns:p14="http://schemas.microsoft.com/office/powerpoint/2010/main" val="2427821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97000" y="889000"/>
            <a:ext cx="6337300" cy="5080000"/>
          </a:xfrm>
          <a:prstGeom prst="rect">
            <a:avLst/>
          </a:prstGeom>
        </p:spPr>
      </p:pic>
      <p:sp>
        <p:nvSpPr>
          <p:cNvPr id="8" name="TextBox 7"/>
          <p:cNvSpPr txBox="1"/>
          <p:nvPr/>
        </p:nvSpPr>
        <p:spPr>
          <a:xfrm>
            <a:off x="1562202" y="6310923"/>
            <a:ext cx="6019597" cy="369332"/>
          </a:xfrm>
          <a:prstGeom prst="rect">
            <a:avLst/>
          </a:prstGeom>
          <a:noFill/>
        </p:spPr>
        <p:txBody>
          <a:bodyPr wrap="none" rtlCol="0">
            <a:spAutoFit/>
          </a:bodyPr>
          <a:lstStyle/>
          <a:p>
            <a:r>
              <a:rPr lang="en-US" dirty="0"/>
              <a:t>https://</a:t>
            </a:r>
            <a:r>
              <a:rPr lang="en-US" dirty="0" err="1"/>
              <a:t>faculty.washington.edu</a:t>
            </a:r>
            <a:r>
              <a:rPr lang="en-US" dirty="0"/>
              <a:t>/</a:t>
            </a:r>
            <a:r>
              <a:rPr lang="en-US" dirty="0" err="1"/>
              <a:t>dlsinfo</a:t>
            </a:r>
            <a:r>
              <a:rPr lang="en-US" dirty="0"/>
              <a:t>/tutorials/essential-</a:t>
            </a:r>
            <a:r>
              <a:rPr lang="en-US" dirty="0" err="1"/>
              <a:t>git</a:t>
            </a:r>
            <a:r>
              <a:rPr lang="en-US" dirty="0"/>
              <a:t>/</a:t>
            </a:r>
          </a:p>
        </p:txBody>
      </p:sp>
    </p:spTree>
    <p:extLst>
      <p:ext uri="{BB962C8B-B14F-4D97-AF65-F5344CB8AC3E}">
        <p14:creationId xmlns:p14="http://schemas.microsoft.com/office/powerpoint/2010/main" val="200465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97FA-A09C-834C-BFE0-3C49FE50BCD3}"/>
              </a:ext>
            </a:extLst>
          </p:cNvPr>
          <p:cNvSpPr>
            <a:spLocks noGrp="1"/>
          </p:cNvSpPr>
          <p:nvPr>
            <p:ph type="title"/>
          </p:nvPr>
        </p:nvSpPr>
        <p:spPr/>
        <p:txBody>
          <a:bodyPr/>
          <a:lstStyle/>
          <a:p>
            <a:r>
              <a:rPr lang="en-US"/>
              <a:t>Also a Hosting Service</a:t>
            </a:r>
          </a:p>
        </p:txBody>
      </p:sp>
      <p:pic>
        <p:nvPicPr>
          <p:cNvPr id="5" name="Picture 4">
            <a:extLst>
              <a:ext uri="{FF2B5EF4-FFF2-40B4-BE49-F238E27FC236}">
                <a16:creationId xmlns:a16="http://schemas.microsoft.com/office/drawing/2014/main" id="{E06445E8-64A2-F14C-9481-5DA41AB1EBCA}"/>
              </a:ext>
            </a:extLst>
          </p:cNvPr>
          <p:cNvPicPr>
            <a:picLocks noChangeAspect="1"/>
          </p:cNvPicPr>
          <p:nvPr/>
        </p:nvPicPr>
        <p:blipFill>
          <a:blip r:embed="rId3"/>
          <a:stretch>
            <a:fillRect/>
          </a:stretch>
        </p:blipFill>
        <p:spPr>
          <a:xfrm>
            <a:off x="0" y="1417638"/>
            <a:ext cx="4490242" cy="2806401"/>
          </a:xfrm>
          <a:prstGeom prst="rect">
            <a:avLst/>
          </a:prstGeom>
        </p:spPr>
      </p:pic>
      <p:pic>
        <p:nvPicPr>
          <p:cNvPr id="7" name="Picture 6">
            <a:extLst>
              <a:ext uri="{FF2B5EF4-FFF2-40B4-BE49-F238E27FC236}">
                <a16:creationId xmlns:a16="http://schemas.microsoft.com/office/drawing/2014/main" id="{AAC9A644-452B-B144-B09E-FC2C2319BBB4}"/>
              </a:ext>
            </a:extLst>
          </p:cNvPr>
          <p:cNvPicPr>
            <a:picLocks noChangeAspect="1"/>
          </p:cNvPicPr>
          <p:nvPr/>
        </p:nvPicPr>
        <p:blipFill>
          <a:blip r:embed="rId4"/>
          <a:stretch>
            <a:fillRect/>
          </a:stretch>
        </p:blipFill>
        <p:spPr>
          <a:xfrm>
            <a:off x="0" y="4224039"/>
            <a:ext cx="4490242" cy="2806401"/>
          </a:xfrm>
          <a:prstGeom prst="rect">
            <a:avLst/>
          </a:prstGeom>
        </p:spPr>
      </p:pic>
      <p:pic>
        <p:nvPicPr>
          <p:cNvPr id="9" name="Picture 8">
            <a:extLst>
              <a:ext uri="{FF2B5EF4-FFF2-40B4-BE49-F238E27FC236}">
                <a16:creationId xmlns:a16="http://schemas.microsoft.com/office/drawing/2014/main" id="{6489C9FE-C267-E848-BF1F-220F0BEEA20E}"/>
              </a:ext>
            </a:extLst>
          </p:cNvPr>
          <p:cNvPicPr>
            <a:picLocks noChangeAspect="1"/>
          </p:cNvPicPr>
          <p:nvPr/>
        </p:nvPicPr>
        <p:blipFill>
          <a:blip r:embed="rId5"/>
          <a:stretch>
            <a:fillRect/>
          </a:stretch>
        </p:blipFill>
        <p:spPr>
          <a:xfrm>
            <a:off x="4490242" y="1417637"/>
            <a:ext cx="4490242" cy="2806401"/>
          </a:xfrm>
          <a:prstGeom prst="rect">
            <a:avLst/>
          </a:prstGeom>
        </p:spPr>
      </p:pic>
      <p:pic>
        <p:nvPicPr>
          <p:cNvPr id="11" name="Picture 10">
            <a:extLst>
              <a:ext uri="{FF2B5EF4-FFF2-40B4-BE49-F238E27FC236}">
                <a16:creationId xmlns:a16="http://schemas.microsoft.com/office/drawing/2014/main" id="{11899356-4244-0348-8D30-7082404D83E3}"/>
              </a:ext>
            </a:extLst>
          </p:cNvPr>
          <p:cNvPicPr>
            <a:picLocks noChangeAspect="1"/>
          </p:cNvPicPr>
          <p:nvPr/>
        </p:nvPicPr>
        <p:blipFill>
          <a:blip r:embed="rId6"/>
          <a:stretch>
            <a:fillRect/>
          </a:stretch>
        </p:blipFill>
        <p:spPr>
          <a:xfrm>
            <a:off x="4490242" y="4224038"/>
            <a:ext cx="4490243" cy="2806402"/>
          </a:xfrm>
          <a:prstGeom prst="rect">
            <a:avLst/>
          </a:prstGeom>
        </p:spPr>
      </p:pic>
    </p:spTree>
    <p:extLst>
      <p:ext uri="{BB962C8B-B14F-4D97-AF65-F5344CB8AC3E}">
        <p14:creationId xmlns:p14="http://schemas.microsoft.com/office/powerpoint/2010/main" val="1317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3006-1B0A-3E4C-8A90-1C71311061EF}"/>
              </a:ext>
            </a:extLst>
          </p:cNvPr>
          <p:cNvSpPr>
            <a:spLocks noGrp="1"/>
          </p:cNvSpPr>
          <p:nvPr>
            <p:ph type="title"/>
          </p:nvPr>
        </p:nvSpPr>
        <p:spPr/>
        <p:txBody>
          <a:bodyPr/>
          <a:lstStyle/>
          <a:p>
            <a:r>
              <a:rPr lang="en-US"/>
              <a:t>More GitHub-Hosted Sites</a:t>
            </a:r>
          </a:p>
        </p:txBody>
      </p:sp>
      <p:pic>
        <p:nvPicPr>
          <p:cNvPr id="5" name="Content Placeholder 4">
            <a:extLst>
              <a:ext uri="{FF2B5EF4-FFF2-40B4-BE49-F238E27FC236}">
                <a16:creationId xmlns:a16="http://schemas.microsoft.com/office/drawing/2014/main" id="{BD047F59-50E2-B347-AC9D-97DFE1553518}"/>
              </a:ext>
            </a:extLst>
          </p:cNvPr>
          <p:cNvPicPr>
            <a:picLocks noGrp="1" noChangeAspect="1"/>
          </p:cNvPicPr>
          <p:nvPr>
            <p:ph idx="1"/>
          </p:nvPr>
        </p:nvPicPr>
        <p:blipFill>
          <a:blip r:embed="rId2"/>
          <a:stretch>
            <a:fillRect/>
          </a:stretch>
        </p:blipFill>
        <p:spPr>
          <a:xfrm>
            <a:off x="4490243" y="1417638"/>
            <a:ext cx="4490243" cy="2806402"/>
          </a:xfrm>
        </p:spPr>
      </p:pic>
      <p:pic>
        <p:nvPicPr>
          <p:cNvPr id="7" name="Picture 6">
            <a:extLst>
              <a:ext uri="{FF2B5EF4-FFF2-40B4-BE49-F238E27FC236}">
                <a16:creationId xmlns:a16="http://schemas.microsoft.com/office/drawing/2014/main" id="{301E5991-5E53-B34F-B68A-3454F63E7B13}"/>
              </a:ext>
            </a:extLst>
          </p:cNvPr>
          <p:cNvPicPr>
            <a:picLocks noChangeAspect="1"/>
          </p:cNvPicPr>
          <p:nvPr/>
        </p:nvPicPr>
        <p:blipFill>
          <a:blip r:embed="rId3"/>
          <a:stretch>
            <a:fillRect/>
          </a:stretch>
        </p:blipFill>
        <p:spPr>
          <a:xfrm>
            <a:off x="0" y="1486283"/>
            <a:ext cx="4490241" cy="2806401"/>
          </a:xfrm>
          <a:prstGeom prst="rect">
            <a:avLst/>
          </a:prstGeom>
        </p:spPr>
      </p:pic>
      <p:pic>
        <p:nvPicPr>
          <p:cNvPr id="9" name="Picture 8">
            <a:extLst>
              <a:ext uri="{FF2B5EF4-FFF2-40B4-BE49-F238E27FC236}">
                <a16:creationId xmlns:a16="http://schemas.microsoft.com/office/drawing/2014/main" id="{99B97D67-41E1-A94D-A262-754C4A026AED}"/>
              </a:ext>
            </a:extLst>
          </p:cNvPr>
          <p:cNvPicPr>
            <a:picLocks noChangeAspect="1"/>
          </p:cNvPicPr>
          <p:nvPr/>
        </p:nvPicPr>
        <p:blipFill>
          <a:blip r:embed="rId4"/>
          <a:stretch>
            <a:fillRect/>
          </a:stretch>
        </p:blipFill>
        <p:spPr>
          <a:xfrm>
            <a:off x="4490242" y="4224040"/>
            <a:ext cx="4490243" cy="2806402"/>
          </a:xfrm>
          <a:prstGeom prst="rect">
            <a:avLst/>
          </a:prstGeom>
        </p:spPr>
      </p:pic>
      <p:pic>
        <p:nvPicPr>
          <p:cNvPr id="11" name="Picture 10">
            <a:extLst>
              <a:ext uri="{FF2B5EF4-FFF2-40B4-BE49-F238E27FC236}">
                <a16:creationId xmlns:a16="http://schemas.microsoft.com/office/drawing/2014/main" id="{34E745CB-2FCF-5A45-9DD8-BD6E6ED4413B}"/>
              </a:ext>
            </a:extLst>
          </p:cNvPr>
          <p:cNvPicPr>
            <a:picLocks noChangeAspect="1"/>
          </p:cNvPicPr>
          <p:nvPr/>
        </p:nvPicPr>
        <p:blipFill>
          <a:blip r:embed="rId5"/>
          <a:stretch>
            <a:fillRect/>
          </a:stretch>
        </p:blipFill>
        <p:spPr>
          <a:xfrm>
            <a:off x="1" y="4224040"/>
            <a:ext cx="4490242" cy="2806401"/>
          </a:xfrm>
          <a:prstGeom prst="rect">
            <a:avLst/>
          </a:prstGeom>
        </p:spPr>
      </p:pic>
    </p:spTree>
    <p:extLst>
      <p:ext uri="{BB962C8B-B14F-4D97-AF65-F5344CB8AC3E}">
        <p14:creationId xmlns:p14="http://schemas.microsoft.com/office/powerpoint/2010/main" val="2102865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4700" y="0"/>
            <a:ext cx="7577901" cy="6858000"/>
          </a:xfrm>
          <a:prstGeom prst="rect">
            <a:avLst/>
          </a:prstGeom>
        </p:spPr>
      </p:pic>
    </p:spTree>
    <p:extLst>
      <p:ext uri="{BB962C8B-B14F-4D97-AF65-F5344CB8AC3E}">
        <p14:creationId xmlns:p14="http://schemas.microsoft.com/office/powerpoint/2010/main" val="889728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Resources</a:t>
            </a:r>
          </a:p>
        </p:txBody>
      </p:sp>
      <p:sp>
        <p:nvSpPr>
          <p:cNvPr id="3" name="Content Placeholder 2"/>
          <p:cNvSpPr>
            <a:spLocks noGrp="1"/>
          </p:cNvSpPr>
          <p:nvPr>
            <p:ph idx="1"/>
          </p:nvPr>
        </p:nvSpPr>
        <p:spPr/>
        <p:txBody>
          <a:bodyPr/>
          <a:lstStyle/>
          <a:p>
            <a:r>
              <a:rPr lang="en-US" dirty="0"/>
              <a:t>On our course website under Resources:</a:t>
            </a:r>
          </a:p>
          <a:p>
            <a:r>
              <a:rPr lang="en-US" dirty="0" err="1"/>
              <a:t>GitHub</a:t>
            </a:r>
            <a:r>
              <a:rPr lang="en-US" dirty="0"/>
              <a:t> </a:t>
            </a:r>
            <a:r>
              <a:rPr lang="en-US" dirty="0" err="1"/>
              <a:t>CheatSheet</a:t>
            </a:r>
            <a:endParaRPr lang="en-US" dirty="0"/>
          </a:p>
          <a:p>
            <a:r>
              <a:rPr lang="en-US" dirty="0" err="1"/>
              <a:t>GitHub</a:t>
            </a:r>
            <a:r>
              <a:rPr lang="en-US" dirty="0"/>
              <a:t> Troubleshooting</a:t>
            </a:r>
          </a:p>
          <a:p>
            <a:r>
              <a:rPr lang="en-US" dirty="0" err="1"/>
              <a:t>Git</a:t>
            </a:r>
            <a:r>
              <a:rPr lang="en-US" dirty="0"/>
              <a:t> </a:t>
            </a:r>
            <a:r>
              <a:rPr lang="en-US" dirty="0" err="1"/>
              <a:t>Cheatsheet</a:t>
            </a:r>
            <a:endParaRPr lang="en-US" dirty="0"/>
          </a:p>
        </p:txBody>
      </p:sp>
    </p:spTree>
    <p:extLst>
      <p:ext uri="{BB962C8B-B14F-4D97-AF65-F5344CB8AC3E}">
        <p14:creationId xmlns:p14="http://schemas.microsoft.com/office/powerpoint/2010/main" val="4010414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Portfolios</a:t>
            </a:r>
          </a:p>
        </p:txBody>
      </p:sp>
      <p:sp>
        <p:nvSpPr>
          <p:cNvPr id="3" name="Content Placeholder 2"/>
          <p:cNvSpPr>
            <a:spLocks noGrp="1"/>
          </p:cNvSpPr>
          <p:nvPr>
            <p:ph idx="1"/>
          </p:nvPr>
        </p:nvSpPr>
        <p:spPr/>
        <p:txBody>
          <a:bodyPr>
            <a:normAutofit/>
          </a:bodyPr>
          <a:lstStyle/>
          <a:p>
            <a:r>
              <a:rPr lang="en-US" sz="3100" dirty="0"/>
              <a:t>During the week we will code a lot.</a:t>
            </a:r>
          </a:p>
          <a:p>
            <a:r>
              <a:rPr lang="en-US" sz="3100" dirty="0"/>
              <a:t>We're going to set you up with a portfolio website of you very own to showcase your work.</a:t>
            </a:r>
          </a:p>
          <a:p>
            <a:r>
              <a:rPr lang="en-US" sz="3100" dirty="0"/>
              <a:t>Throughout the week you will send content to the site to practice and show off your progress.</a:t>
            </a:r>
          </a:p>
        </p:txBody>
      </p:sp>
    </p:spTree>
    <p:extLst>
      <p:ext uri="{BB962C8B-B14F-4D97-AF65-F5344CB8AC3E}">
        <p14:creationId xmlns:p14="http://schemas.microsoft.com/office/powerpoint/2010/main" val="3755849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github.com</a:t>
            </a:r>
            <a:endParaRPr lang="en-US" dirty="0"/>
          </a:p>
        </p:txBody>
      </p:sp>
      <p:pic>
        <p:nvPicPr>
          <p:cNvPr id="4" name="Content Placeholder 3" descr="Screen Shot 2018-06-01 at 2.36.03 PM.png"/>
          <p:cNvPicPr>
            <a:picLocks noGrp="1" noChangeAspect="1"/>
          </p:cNvPicPr>
          <p:nvPr>
            <p:ph idx="1"/>
          </p:nvPr>
        </p:nvPicPr>
        <p:blipFill>
          <a:blip r:embed="rId3">
            <a:extLst>
              <a:ext uri="{28A0092B-C50C-407E-A947-70E740481C1C}">
                <a14:useLocalDpi xmlns:a14="http://schemas.microsoft.com/office/drawing/2010/main" val="0"/>
              </a:ext>
            </a:extLst>
          </a:blip>
          <a:srcRect t="6003" b="6003"/>
          <a:stretch>
            <a:fillRect/>
          </a:stretch>
        </p:blipFill>
        <p:spPr/>
      </p:pic>
    </p:spTree>
    <p:extLst>
      <p:ext uri="{BB962C8B-B14F-4D97-AF65-F5344CB8AC3E}">
        <p14:creationId xmlns:p14="http://schemas.microsoft.com/office/powerpoint/2010/main" val="3011468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a:t>
            </a:r>
          </a:p>
        </p:txBody>
      </p:sp>
      <p:sp>
        <p:nvSpPr>
          <p:cNvPr id="3" name="Content Placeholder 2"/>
          <p:cNvSpPr>
            <a:spLocks noGrp="1"/>
          </p:cNvSpPr>
          <p:nvPr>
            <p:ph idx="1"/>
          </p:nvPr>
        </p:nvSpPr>
        <p:spPr/>
        <p:txBody>
          <a:bodyPr/>
          <a:lstStyle/>
          <a:p>
            <a:r>
              <a:rPr lang="en-US" dirty="0"/>
              <a:t>Second step is to verify your account </a:t>
            </a:r>
            <a:r>
              <a:rPr lang="mr-IN" dirty="0"/>
              <a:t>–</a:t>
            </a:r>
            <a:r>
              <a:rPr lang="en-US" dirty="0"/>
              <a:t> you should have gotten an email to the account you linked to.</a:t>
            </a:r>
          </a:p>
        </p:txBody>
      </p:sp>
    </p:spTree>
    <p:extLst>
      <p:ext uri="{BB962C8B-B14F-4D97-AF65-F5344CB8AC3E}">
        <p14:creationId xmlns:p14="http://schemas.microsoft.com/office/powerpoint/2010/main" val="2691470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bit.ly</a:t>
            </a:r>
            <a:r>
              <a:rPr lang="en-US" dirty="0"/>
              <a:t>/2spygd4</a:t>
            </a:r>
          </a:p>
        </p:txBody>
      </p:sp>
      <p:pic>
        <p:nvPicPr>
          <p:cNvPr id="4" name="Content Placeholder 3" descr="Screen Shot 2018-06-01 at 2.43.45 PM.png"/>
          <p:cNvPicPr>
            <a:picLocks noGrp="1" noChangeAspect="1"/>
          </p:cNvPicPr>
          <p:nvPr>
            <p:ph idx="1"/>
          </p:nvPr>
        </p:nvPicPr>
        <p:blipFill>
          <a:blip r:embed="rId3">
            <a:extLst>
              <a:ext uri="{28A0092B-C50C-407E-A947-70E740481C1C}">
                <a14:useLocalDpi xmlns:a14="http://schemas.microsoft.com/office/drawing/2010/main" val="0"/>
              </a:ext>
            </a:extLst>
          </a:blip>
          <a:srcRect l="139" r="139"/>
          <a:stretch>
            <a:fillRect/>
          </a:stretch>
        </p:blipFill>
        <p:spPr/>
      </p:pic>
    </p:spTree>
    <p:extLst>
      <p:ext uri="{BB962C8B-B14F-4D97-AF65-F5344CB8AC3E}">
        <p14:creationId xmlns:p14="http://schemas.microsoft.com/office/powerpoint/2010/main" val="3162886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70937"/>
            <a:ext cx="7886700" cy="4743325"/>
          </a:xfrm>
        </p:spPr>
        <p:txBody>
          <a:bodyPr>
            <a:normAutofit fontScale="90000"/>
          </a:bodyPr>
          <a:lstStyle/>
          <a:p>
            <a:r>
              <a:rPr lang="en-US" dirty="0"/>
              <a:t>Right now we will cover:</a:t>
            </a:r>
            <a:br>
              <a:rPr lang="en-US" dirty="0"/>
            </a:br>
            <a:br>
              <a:rPr lang="en-US" dirty="0"/>
            </a:br>
            <a:br>
              <a:rPr lang="en-US" dirty="0"/>
            </a:br>
            <a:br>
              <a:rPr lang="en-US" dirty="0"/>
            </a:br>
            <a:br>
              <a:rPr lang="en-US" dirty="0"/>
            </a:br>
            <a:r>
              <a:rPr lang="en-US" dirty="0"/>
              <a:t>… and will gesture toward:</a:t>
            </a:r>
            <a:br>
              <a:rPr lang="en-US" dirty="0"/>
            </a:br>
            <a:br>
              <a:rPr lang="en-US" dirty="0"/>
            </a:br>
            <a:br>
              <a:rPr lang="en-US" dirty="0"/>
            </a:br>
            <a:endParaRPr lang="en-US" dirty="0"/>
          </a:p>
        </p:txBody>
      </p:sp>
      <p:sp>
        <p:nvSpPr>
          <p:cNvPr id="3" name="Content Placeholder 2"/>
          <p:cNvSpPr>
            <a:spLocks noGrp="1"/>
          </p:cNvSpPr>
          <p:nvPr>
            <p:ph idx="1"/>
          </p:nvPr>
        </p:nvSpPr>
        <p:spPr>
          <a:xfrm>
            <a:off x="1055657" y="2200432"/>
            <a:ext cx="7886700" cy="3263504"/>
          </a:xfrm>
        </p:spPr>
        <p:txBody>
          <a:bodyPr>
            <a:normAutofit fontScale="77500" lnSpcReduction="20000"/>
          </a:bodyPr>
          <a:lstStyle/>
          <a:p>
            <a:pPr marL="385763" indent="-385763">
              <a:buFont typeface="+mj-lt"/>
              <a:buAutoNum type="arabicPeriod"/>
            </a:pPr>
            <a:r>
              <a:rPr lang="en-US" dirty="0"/>
              <a:t>What is the “GitHub”? How is it different from Git?</a:t>
            </a:r>
          </a:p>
          <a:p>
            <a:pPr marL="385763" indent="-385763">
              <a:buFont typeface="+mj-lt"/>
              <a:buAutoNum type="arabicPeriod"/>
            </a:pPr>
            <a:r>
              <a:rPr lang="en-US" dirty="0"/>
              <a:t>How do I use it?</a:t>
            </a:r>
          </a:p>
          <a:p>
            <a:pPr marL="385763" indent="-385763">
              <a:buFont typeface="+mj-lt"/>
              <a:buAutoNum type="arabicPeriod"/>
            </a:pPr>
            <a:r>
              <a:rPr lang="en-US" dirty="0"/>
              <a:t>How do I deploy a simple website using it?</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r>
              <a:rPr lang="en-US" dirty="0"/>
              <a:t>WHY would I use it?</a:t>
            </a:r>
          </a:p>
          <a:p>
            <a:endParaRPr lang="en-US" dirty="0"/>
          </a:p>
        </p:txBody>
      </p:sp>
      <p:sp>
        <p:nvSpPr>
          <p:cNvPr id="4" name="Title 1"/>
          <p:cNvSpPr txBox="1">
            <a:spLocks/>
          </p:cNvSpPr>
          <p:nvPr/>
        </p:nvSpPr>
        <p:spPr>
          <a:xfrm>
            <a:off x="240632" y="1206260"/>
            <a:ext cx="424413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dirty="0"/>
          </a:p>
        </p:txBody>
      </p:sp>
    </p:spTree>
    <p:extLst>
      <p:ext uri="{BB962C8B-B14F-4D97-AF65-F5344CB8AC3E}">
        <p14:creationId xmlns:p14="http://schemas.microsoft.com/office/powerpoint/2010/main" val="2401308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a:t>
            </a:r>
          </a:p>
        </p:txBody>
      </p:sp>
      <p:pic>
        <p:nvPicPr>
          <p:cNvPr id="6" name="Picture 5" descr="Screen Shot 2018-06-01 at 2.12.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01531"/>
            <a:ext cx="4419600" cy="520700"/>
          </a:xfrm>
          <a:prstGeom prst="rect">
            <a:avLst/>
          </a:prstGeom>
        </p:spPr>
      </p:pic>
      <p:pic>
        <p:nvPicPr>
          <p:cNvPr id="8" name="Picture 7" descr="Screen Shot 2018-06-01 at 2.13.3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2581"/>
            <a:ext cx="9144000" cy="3825551"/>
          </a:xfrm>
          <a:prstGeom prst="rect">
            <a:avLst/>
          </a:prstGeom>
        </p:spPr>
      </p:pic>
    </p:spTree>
    <p:extLst>
      <p:ext uri="{BB962C8B-B14F-4D97-AF65-F5344CB8AC3E}">
        <p14:creationId xmlns:p14="http://schemas.microsoft.com/office/powerpoint/2010/main" val="867363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Repository</a:t>
            </a:r>
          </a:p>
        </p:txBody>
      </p:sp>
      <p:pic>
        <p:nvPicPr>
          <p:cNvPr id="4" name="Picture 3" descr="Screen Shot 2018-06-01 at 2.14.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2650"/>
            <a:ext cx="9042400" cy="3136900"/>
          </a:xfrm>
          <a:prstGeom prst="rect">
            <a:avLst/>
          </a:prstGeom>
        </p:spPr>
      </p:pic>
    </p:spTree>
    <p:extLst>
      <p:ext uri="{BB962C8B-B14F-4D97-AF65-F5344CB8AC3E}">
        <p14:creationId xmlns:p14="http://schemas.microsoft.com/office/powerpoint/2010/main" val="2495950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6-01 at 2.18.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2192"/>
            <a:ext cx="9080500" cy="1117600"/>
          </a:xfrm>
          <a:prstGeom prst="rect">
            <a:avLst/>
          </a:prstGeom>
        </p:spPr>
      </p:pic>
    </p:spTree>
    <p:extLst>
      <p:ext uri="{BB962C8B-B14F-4D97-AF65-F5344CB8AC3E}">
        <p14:creationId xmlns:p14="http://schemas.microsoft.com/office/powerpoint/2010/main" val="649139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8-06-01 at 2.1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971" y="916987"/>
            <a:ext cx="5867400" cy="914400"/>
          </a:xfrm>
          <a:prstGeom prst="rect">
            <a:avLst/>
          </a:prstGeom>
        </p:spPr>
      </p:pic>
      <p:pic>
        <p:nvPicPr>
          <p:cNvPr id="7" name="Picture 6" descr="Screen Shot 2018-06-01 at 2.18.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8221" y="3516924"/>
            <a:ext cx="5676900" cy="2705100"/>
          </a:xfrm>
          <a:prstGeom prst="rect">
            <a:avLst/>
          </a:prstGeom>
        </p:spPr>
      </p:pic>
      <p:sp>
        <p:nvSpPr>
          <p:cNvPr id="8" name="Down Arrow 7"/>
          <p:cNvSpPr/>
          <p:nvPr/>
        </p:nvSpPr>
        <p:spPr>
          <a:xfrm>
            <a:off x="4239846" y="2188308"/>
            <a:ext cx="449385" cy="11918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16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 Local Copy</a:t>
            </a:r>
          </a:p>
        </p:txBody>
      </p:sp>
      <p:sp>
        <p:nvSpPr>
          <p:cNvPr id="3" name="Content Placeholder 2"/>
          <p:cNvSpPr>
            <a:spLocks noGrp="1"/>
          </p:cNvSpPr>
          <p:nvPr>
            <p:ph idx="1"/>
          </p:nvPr>
        </p:nvSpPr>
        <p:spPr/>
        <p:txBody>
          <a:bodyPr/>
          <a:lstStyle/>
          <a:p>
            <a:pPr marL="0" indent="0">
              <a:buNone/>
            </a:pPr>
            <a:r>
              <a:rPr lang="en-US" dirty="0"/>
              <a:t>$ cd ~/Desktop</a:t>
            </a:r>
          </a:p>
          <a:p>
            <a:pPr marL="0" indent="0">
              <a:buNone/>
            </a:pPr>
            <a:r>
              <a:rPr lang="en-US" dirty="0"/>
              <a:t>$ </a:t>
            </a:r>
            <a:r>
              <a:rPr lang="en-US" dirty="0" err="1"/>
              <a:t>git</a:t>
            </a:r>
            <a:r>
              <a:rPr lang="en-US" dirty="0"/>
              <a:t> clone THE_SLUG_YOU_COPIED</a:t>
            </a:r>
          </a:p>
          <a:p>
            <a:pPr marL="0" indent="0">
              <a:buNone/>
            </a:pPr>
            <a:r>
              <a:rPr lang="en-US" dirty="0"/>
              <a:t>$ cd YOUR_REPO_NAME</a:t>
            </a:r>
          </a:p>
          <a:p>
            <a:pPr marL="0" indent="0">
              <a:buNone/>
            </a:pPr>
            <a:r>
              <a:rPr lang="en-US" dirty="0"/>
              <a:t>$ atom </a:t>
            </a:r>
            <a:r>
              <a:rPr lang="en-US" dirty="0" err="1"/>
              <a:t>index.html</a:t>
            </a:r>
            <a:endParaRPr lang="en-US" dirty="0"/>
          </a:p>
        </p:txBody>
      </p:sp>
    </p:spTree>
    <p:extLst>
      <p:ext uri="{BB962C8B-B14F-4D97-AF65-F5344CB8AC3E}">
        <p14:creationId xmlns:p14="http://schemas.microsoft.com/office/powerpoint/2010/main" val="3003471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Change!</a:t>
            </a:r>
          </a:p>
        </p:txBody>
      </p:sp>
      <p:sp>
        <p:nvSpPr>
          <p:cNvPr id="3" name="Content Placeholder 2"/>
          <p:cNvSpPr>
            <a:spLocks noGrp="1"/>
          </p:cNvSpPr>
          <p:nvPr>
            <p:ph idx="1"/>
          </p:nvPr>
        </p:nvSpPr>
        <p:spPr/>
        <p:txBody>
          <a:bodyPr/>
          <a:lstStyle/>
          <a:p>
            <a:pPr marL="0" indent="0">
              <a:buNone/>
            </a:pPr>
            <a:r>
              <a:rPr lang="en-US" dirty="0"/>
              <a:t>&lt;h1&gt;A most excellent HILT portfolio&lt;/h1&gt;</a:t>
            </a:r>
          </a:p>
          <a:p>
            <a:pPr marL="0" indent="0">
              <a:buNone/>
            </a:pPr>
            <a:endParaRPr lang="en-US" dirty="0"/>
          </a:p>
          <a:p>
            <a:pPr marL="0" indent="0">
              <a:buNone/>
            </a:pPr>
            <a:r>
              <a:rPr lang="en-US" dirty="0"/>
              <a:t>&lt;h1&gt;Brandon's HILT portfolio&lt;/h1&gt;</a:t>
            </a:r>
          </a:p>
        </p:txBody>
      </p:sp>
    </p:spTree>
    <p:extLst>
      <p:ext uri="{BB962C8B-B14F-4D97-AF65-F5344CB8AC3E}">
        <p14:creationId xmlns:p14="http://schemas.microsoft.com/office/powerpoint/2010/main" val="2619770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It</a:t>
            </a:r>
          </a:p>
        </p:txBody>
      </p:sp>
      <p:sp>
        <p:nvSpPr>
          <p:cNvPr id="3" name="Content Placeholder 2"/>
          <p:cNvSpPr>
            <a:spLocks noGrp="1"/>
          </p:cNvSpPr>
          <p:nvPr>
            <p:ph idx="1"/>
          </p:nvPr>
        </p:nvSpPr>
        <p:spPr/>
        <p:txBody>
          <a:bodyPr>
            <a:normAutofit/>
          </a:bodyPr>
          <a:lstStyle/>
          <a:p>
            <a:pPr marL="0" indent="0">
              <a:buNone/>
            </a:pPr>
            <a:r>
              <a:rPr lang="en-US" sz="3600" dirty="0"/>
              <a:t>$ </a:t>
            </a:r>
            <a:r>
              <a:rPr lang="en-US" sz="3600" dirty="0" err="1"/>
              <a:t>git</a:t>
            </a:r>
            <a:r>
              <a:rPr lang="en-US" sz="3600" dirty="0"/>
              <a:t> add .</a:t>
            </a:r>
          </a:p>
          <a:p>
            <a:pPr marL="0" indent="0">
              <a:buNone/>
            </a:pPr>
            <a:r>
              <a:rPr lang="en-US" sz="3600" dirty="0"/>
              <a:t>$ </a:t>
            </a:r>
            <a:r>
              <a:rPr lang="en-US" sz="3600" dirty="0" err="1"/>
              <a:t>git</a:t>
            </a:r>
            <a:r>
              <a:rPr lang="en-US" sz="3600" dirty="0"/>
              <a:t> commit -m "The change I made"</a:t>
            </a:r>
          </a:p>
          <a:p>
            <a:pPr marL="0" indent="0">
              <a:buNone/>
            </a:pPr>
            <a:r>
              <a:rPr lang="en-US" sz="3600" dirty="0"/>
              <a:t>$ </a:t>
            </a:r>
            <a:r>
              <a:rPr lang="en-US" sz="3600" dirty="0" err="1"/>
              <a:t>git</a:t>
            </a:r>
            <a:r>
              <a:rPr lang="en-US" sz="3600" dirty="0"/>
              <a:t> push</a:t>
            </a:r>
          </a:p>
        </p:txBody>
      </p:sp>
    </p:spTree>
    <p:extLst>
      <p:ext uri="{BB962C8B-B14F-4D97-AF65-F5344CB8AC3E}">
        <p14:creationId xmlns:p14="http://schemas.microsoft.com/office/powerpoint/2010/main" val="623201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Voila!</a:t>
            </a:r>
          </a:p>
        </p:txBody>
      </p:sp>
      <p:sp>
        <p:nvSpPr>
          <p:cNvPr id="3" name="Content Placeholder 2"/>
          <p:cNvSpPr>
            <a:spLocks noGrp="1"/>
          </p:cNvSpPr>
          <p:nvPr>
            <p:ph idx="1"/>
          </p:nvPr>
        </p:nvSpPr>
        <p:spPr/>
        <p:txBody>
          <a:bodyPr/>
          <a:lstStyle/>
          <a:p>
            <a:r>
              <a:rPr lang="en-US" dirty="0"/>
              <a:t>Visit &lt;username&gt;.</a:t>
            </a:r>
            <a:r>
              <a:rPr lang="en-US" dirty="0" err="1"/>
              <a:t>github.io</a:t>
            </a:r>
            <a:r>
              <a:rPr lang="en-US" dirty="0"/>
              <a:t> in the browser</a:t>
            </a:r>
          </a:p>
          <a:p>
            <a:r>
              <a:rPr lang="en-US" dirty="0"/>
              <a:t>You've got a portfolio!</a:t>
            </a:r>
          </a:p>
        </p:txBody>
      </p:sp>
      <p:pic>
        <p:nvPicPr>
          <p:cNvPr id="4" name="Picture 3" descr="Screen Shot 2018-06-01 at 3.10.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9175"/>
            <a:ext cx="9144000" cy="5022056"/>
          </a:xfrm>
          <a:prstGeom prst="rect">
            <a:avLst/>
          </a:prstGeom>
        </p:spPr>
      </p:pic>
    </p:spTree>
    <p:extLst>
      <p:ext uri="{BB962C8B-B14F-4D97-AF65-F5344CB8AC3E}">
        <p14:creationId xmlns:p14="http://schemas.microsoft.com/office/powerpoint/2010/main" val="171799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5600" y="0"/>
            <a:ext cx="8409214" cy="6858000"/>
          </a:xfrm>
          <a:prstGeom prst="rect">
            <a:avLst/>
          </a:prstGeom>
        </p:spPr>
      </p:pic>
    </p:spTree>
    <p:extLst>
      <p:ext uri="{BB962C8B-B14F-4D97-AF65-F5344CB8AC3E}">
        <p14:creationId xmlns:p14="http://schemas.microsoft.com/office/powerpoint/2010/main" val="2633701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03300"/>
            <a:ext cx="9144000" cy="4840941"/>
          </a:xfrm>
          <a:prstGeom prst="rect">
            <a:avLst/>
          </a:prstGeom>
        </p:spPr>
      </p:pic>
      <p:sp>
        <p:nvSpPr>
          <p:cNvPr id="7" name="Rectangle 6"/>
          <p:cNvSpPr/>
          <p:nvPr/>
        </p:nvSpPr>
        <p:spPr>
          <a:xfrm>
            <a:off x="1367693" y="6213573"/>
            <a:ext cx="6408615" cy="369332"/>
          </a:xfrm>
          <a:prstGeom prst="rect">
            <a:avLst/>
          </a:prstGeom>
        </p:spPr>
        <p:txBody>
          <a:bodyPr wrap="square">
            <a:spAutoFit/>
          </a:bodyPr>
          <a:lstStyle/>
          <a:p>
            <a:r>
              <a:rPr lang="en-US" dirty="0"/>
              <a:t>https://</a:t>
            </a:r>
            <a:r>
              <a:rPr lang="en-US" dirty="0" err="1"/>
              <a:t>www.amarinfotech.com</a:t>
            </a:r>
            <a:r>
              <a:rPr lang="en-US" dirty="0"/>
              <a:t>/</a:t>
            </a:r>
            <a:r>
              <a:rPr lang="en-US" dirty="0" err="1"/>
              <a:t>gitlab-vs-github-vs-bitbucket.html</a:t>
            </a:r>
            <a:endParaRPr lang="en-US" dirty="0"/>
          </a:p>
        </p:txBody>
      </p:sp>
    </p:spTree>
    <p:extLst>
      <p:ext uri="{BB962C8B-B14F-4D97-AF65-F5344CB8AC3E}">
        <p14:creationId xmlns:p14="http://schemas.microsoft.com/office/powerpoint/2010/main" val="374350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000" y="1930400"/>
            <a:ext cx="6350000" cy="2997200"/>
          </a:xfrm>
          <a:prstGeom prst="rect">
            <a:avLst/>
          </a:prstGeom>
        </p:spPr>
      </p:pic>
      <p:sp>
        <p:nvSpPr>
          <p:cNvPr id="5" name="TextBox 4"/>
          <p:cNvSpPr txBox="1"/>
          <p:nvPr/>
        </p:nvSpPr>
        <p:spPr>
          <a:xfrm>
            <a:off x="2754116" y="5879178"/>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14564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163C-F246-5944-8ABC-B0A33E19A25A}"/>
              </a:ext>
            </a:extLst>
          </p:cNvPr>
          <p:cNvSpPr>
            <a:spLocks noGrp="1"/>
          </p:cNvSpPr>
          <p:nvPr>
            <p:ph type="title"/>
          </p:nvPr>
        </p:nvSpPr>
        <p:spPr/>
        <p:txBody>
          <a:bodyPr/>
          <a:lstStyle/>
          <a:p>
            <a:r>
              <a:rPr lang="en-US"/>
              <a:t>Why use it?</a:t>
            </a:r>
          </a:p>
        </p:txBody>
      </p:sp>
      <p:sp>
        <p:nvSpPr>
          <p:cNvPr id="3" name="Content Placeholder 2">
            <a:extLst>
              <a:ext uri="{FF2B5EF4-FFF2-40B4-BE49-F238E27FC236}">
                <a16:creationId xmlns:a16="http://schemas.microsoft.com/office/drawing/2014/main" id="{CBC47AE6-D011-7E48-8E02-3251D33DF497}"/>
              </a:ext>
            </a:extLst>
          </p:cNvPr>
          <p:cNvSpPr>
            <a:spLocks noGrp="1"/>
          </p:cNvSpPr>
          <p:nvPr>
            <p:ph idx="1"/>
          </p:nvPr>
        </p:nvSpPr>
        <p:spPr/>
        <p:txBody>
          <a:bodyPr/>
          <a:lstStyle/>
          <a:p>
            <a:r>
              <a:rPr lang="en-US"/>
              <a:t>Common way to share projects.</a:t>
            </a:r>
          </a:p>
          <a:p>
            <a:r>
              <a:rPr lang="en-US"/>
              <a:t>Useful for collaborating with others and sharing your work.</a:t>
            </a:r>
          </a:p>
          <a:p>
            <a:r>
              <a:rPr lang="en-US"/>
              <a:t>When you see someone has shared a project on GitHub, you know how to interact with it!</a:t>
            </a:r>
          </a:p>
          <a:p>
            <a:r>
              <a:rPr lang="en-US"/>
              <a:t>So that you can show that you know what you're doing.</a:t>
            </a:r>
          </a:p>
        </p:txBody>
      </p:sp>
    </p:spTree>
    <p:extLst>
      <p:ext uri="{BB962C8B-B14F-4D97-AF65-F5344CB8AC3E}">
        <p14:creationId xmlns:p14="http://schemas.microsoft.com/office/powerpoint/2010/main" val="40180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Steps</a:t>
            </a:r>
          </a:p>
        </p:txBody>
      </p:sp>
      <p:sp>
        <p:nvSpPr>
          <p:cNvPr id="3" name="Content Placeholder 2"/>
          <p:cNvSpPr>
            <a:spLocks noGrp="1"/>
          </p:cNvSpPr>
          <p:nvPr>
            <p:ph idx="1"/>
          </p:nvPr>
        </p:nvSpPr>
        <p:spPr/>
        <p:txBody>
          <a:bodyPr>
            <a:noAutofit/>
          </a:bodyPr>
          <a:lstStyle/>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user.name</a:t>
            </a:r>
            <a:r>
              <a:rPr lang="en-US" sz="2000" dirty="0">
                <a:latin typeface="Menlo Regular"/>
                <a:cs typeface="Menlo Regular"/>
              </a:rPr>
              <a:t> “Your Name”</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user.email</a:t>
            </a:r>
            <a:r>
              <a:rPr lang="en-US" sz="2000" dirty="0">
                <a:latin typeface="Menlo Regular"/>
                <a:cs typeface="Menlo Regular"/>
              </a:rPr>
              <a:t> “</a:t>
            </a:r>
            <a:r>
              <a:rPr lang="en-US" sz="2000" dirty="0" err="1">
                <a:latin typeface="Menlo Regular"/>
                <a:cs typeface="Menlo Regular"/>
              </a:rPr>
              <a:t>you@place.edu</a:t>
            </a:r>
            <a:r>
              <a:rPr lang="en-US" sz="2000" dirty="0">
                <a:latin typeface="Menlo Regular"/>
                <a:cs typeface="Menlo Regular"/>
              </a:rPr>
              <a:t>”</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core.editor</a:t>
            </a:r>
            <a:r>
              <a:rPr lang="en-US" sz="2000" dirty="0">
                <a:latin typeface="Menlo Regular"/>
                <a:cs typeface="Menlo Regular"/>
              </a:rPr>
              <a:t> atom</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--list</a:t>
            </a:r>
          </a:p>
          <a:p>
            <a:pPr marL="38100" lvl="0" indent="0">
              <a:lnSpc>
                <a:spcPct val="130000"/>
              </a:lnSpc>
              <a:spcBef>
                <a:spcPts val="0"/>
              </a:spcBef>
              <a:buClr>
                <a:schemeClr val="dk1"/>
              </a:buClr>
              <a:buSzPct val="100000"/>
              <a:buNone/>
            </a:pPr>
            <a:endParaRPr lang="en-US" sz="2000" dirty="0"/>
          </a:p>
          <a:p>
            <a:endParaRPr lang="en-US" sz="2000" dirty="0"/>
          </a:p>
        </p:txBody>
      </p:sp>
    </p:spTree>
    <p:extLst>
      <p:ext uri="{BB962C8B-B14F-4D97-AF65-F5344CB8AC3E}">
        <p14:creationId xmlns:p14="http://schemas.microsoft.com/office/powerpoint/2010/main" val="380256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6400" y="2197100"/>
            <a:ext cx="5791200" cy="2451100"/>
          </a:xfrm>
          <a:prstGeom prst="rect">
            <a:avLst/>
          </a:prstGeom>
        </p:spPr>
      </p:pic>
      <p:sp>
        <p:nvSpPr>
          <p:cNvPr id="6" name="TextBox 5"/>
          <p:cNvSpPr txBox="1"/>
          <p:nvPr/>
        </p:nvSpPr>
        <p:spPr>
          <a:xfrm>
            <a:off x="2754116" y="6115538"/>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83639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0" y="838200"/>
            <a:ext cx="7620000" cy="5168900"/>
          </a:xfrm>
          <a:prstGeom prst="rect">
            <a:avLst/>
          </a:prstGeom>
        </p:spPr>
      </p:pic>
      <p:sp>
        <p:nvSpPr>
          <p:cNvPr id="5" name="TextBox 4"/>
          <p:cNvSpPr txBox="1"/>
          <p:nvPr/>
        </p:nvSpPr>
        <p:spPr>
          <a:xfrm>
            <a:off x="2754116" y="6165334"/>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51228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0700" y="381000"/>
            <a:ext cx="8102600" cy="6083300"/>
          </a:xfrm>
          <a:prstGeom prst="rect">
            <a:avLst/>
          </a:prstGeom>
        </p:spPr>
      </p:pic>
      <p:sp>
        <p:nvSpPr>
          <p:cNvPr id="7" name="TextBox 6"/>
          <p:cNvSpPr txBox="1"/>
          <p:nvPr/>
        </p:nvSpPr>
        <p:spPr>
          <a:xfrm>
            <a:off x="852765" y="6260096"/>
            <a:ext cx="7370227" cy="369332"/>
          </a:xfrm>
          <a:prstGeom prst="rect">
            <a:avLst/>
          </a:prstGeom>
          <a:noFill/>
        </p:spPr>
        <p:txBody>
          <a:bodyPr wrap="none" rtlCol="0">
            <a:spAutoFit/>
          </a:bodyPr>
          <a:lstStyle/>
          <a:p>
            <a:r>
              <a:rPr lang="en-US" dirty="0"/>
              <a:t>https://</a:t>
            </a:r>
            <a:r>
              <a:rPr lang="en-US" dirty="0" err="1"/>
              <a:t>www.slideshare.net</a:t>
            </a:r>
            <a:r>
              <a:rPr lang="en-US" dirty="0"/>
              <a:t>/</a:t>
            </a:r>
            <a:r>
              <a:rPr lang="en-US" dirty="0" err="1"/>
              <a:t>manishsuwal</a:t>
            </a:r>
            <a:r>
              <a:rPr lang="en-US" dirty="0"/>
              <a:t>/using-</a:t>
            </a:r>
            <a:r>
              <a:rPr lang="en-US" dirty="0" err="1"/>
              <a:t>git</a:t>
            </a:r>
            <a:r>
              <a:rPr lang="en-US" dirty="0"/>
              <a:t>-to-organize-your-project</a:t>
            </a:r>
          </a:p>
        </p:txBody>
      </p:sp>
    </p:spTree>
    <p:extLst>
      <p:ext uri="{BB962C8B-B14F-4D97-AF65-F5344CB8AC3E}">
        <p14:creationId xmlns:p14="http://schemas.microsoft.com/office/powerpoint/2010/main" val="406433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03300"/>
            <a:ext cx="9144000" cy="4840941"/>
          </a:xfrm>
          <a:prstGeom prst="rect">
            <a:avLst/>
          </a:prstGeom>
        </p:spPr>
      </p:pic>
      <p:sp>
        <p:nvSpPr>
          <p:cNvPr id="7" name="Rectangle 6"/>
          <p:cNvSpPr/>
          <p:nvPr/>
        </p:nvSpPr>
        <p:spPr>
          <a:xfrm>
            <a:off x="1367693" y="6213573"/>
            <a:ext cx="6408615" cy="369332"/>
          </a:xfrm>
          <a:prstGeom prst="rect">
            <a:avLst/>
          </a:prstGeom>
        </p:spPr>
        <p:txBody>
          <a:bodyPr wrap="square">
            <a:spAutoFit/>
          </a:bodyPr>
          <a:lstStyle/>
          <a:p>
            <a:r>
              <a:rPr lang="en-US" dirty="0"/>
              <a:t>https://</a:t>
            </a:r>
            <a:r>
              <a:rPr lang="en-US" dirty="0" err="1"/>
              <a:t>www.amarinfotech.com</a:t>
            </a:r>
            <a:r>
              <a:rPr lang="en-US" dirty="0"/>
              <a:t>/</a:t>
            </a:r>
            <a:r>
              <a:rPr lang="en-US" dirty="0" err="1"/>
              <a:t>gitlab-vs-github-vs-bitbucket.html</a:t>
            </a:r>
            <a:endParaRPr lang="en-US" dirty="0"/>
          </a:p>
        </p:txBody>
      </p:sp>
    </p:spTree>
    <p:extLst>
      <p:ext uri="{BB962C8B-B14F-4D97-AF65-F5344CB8AC3E}">
        <p14:creationId xmlns:p14="http://schemas.microsoft.com/office/powerpoint/2010/main" val="99118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commands</a:t>
            </a:r>
          </a:p>
        </p:txBody>
      </p:sp>
      <p:sp>
        <p:nvSpPr>
          <p:cNvPr id="3" name="Content Placeholder 2"/>
          <p:cNvSpPr>
            <a:spLocks noGrp="1"/>
          </p:cNvSpPr>
          <p:nvPr>
            <p:ph idx="1"/>
          </p:nvPr>
        </p:nvSpPr>
        <p:spPr/>
        <p:txBody>
          <a:bodyPr/>
          <a:lstStyle/>
          <a:p>
            <a:r>
              <a:rPr lang="en-US" dirty="0"/>
              <a:t>Pushing</a:t>
            </a:r>
          </a:p>
          <a:p>
            <a:pPr lvl="1"/>
            <a:r>
              <a:rPr lang="en-US" dirty="0"/>
              <a:t>Send your local commits to </a:t>
            </a:r>
            <a:r>
              <a:rPr lang="en-US" dirty="0" err="1"/>
              <a:t>GitHub</a:t>
            </a:r>
            <a:endParaRPr lang="en-US" dirty="0"/>
          </a:p>
          <a:p>
            <a:pPr lvl="1"/>
            <a:r>
              <a:rPr lang="en-US" dirty="0"/>
              <a:t>$ </a:t>
            </a:r>
            <a:r>
              <a:rPr lang="en-US" dirty="0" err="1"/>
              <a:t>git</a:t>
            </a:r>
            <a:r>
              <a:rPr lang="en-US" dirty="0"/>
              <a:t> push</a:t>
            </a:r>
          </a:p>
          <a:p>
            <a:pPr lvl="2"/>
            <a:r>
              <a:rPr lang="en-US" dirty="0"/>
              <a:t>First time it will likely be $ </a:t>
            </a:r>
            <a:r>
              <a:rPr lang="en-US" dirty="0" err="1"/>
              <a:t>git</a:t>
            </a:r>
            <a:r>
              <a:rPr lang="en-US" dirty="0"/>
              <a:t> push origin master</a:t>
            </a:r>
          </a:p>
          <a:p>
            <a:r>
              <a:rPr lang="en-US" dirty="0"/>
              <a:t>Pulling</a:t>
            </a:r>
          </a:p>
          <a:p>
            <a:pPr lvl="1"/>
            <a:r>
              <a:rPr lang="en-US" dirty="0"/>
              <a:t>Take commits on </a:t>
            </a:r>
            <a:r>
              <a:rPr lang="en-US" dirty="0" err="1"/>
              <a:t>GitHub</a:t>
            </a:r>
            <a:r>
              <a:rPr lang="en-US" dirty="0"/>
              <a:t> from someone else and merge them with yours</a:t>
            </a:r>
          </a:p>
          <a:p>
            <a:pPr lvl="1"/>
            <a:r>
              <a:rPr lang="en-US" dirty="0"/>
              <a:t>$ </a:t>
            </a:r>
            <a:r>
              <a:rPr lang="en-US" dirty="0" err="1"/>
              <a:t>git</a:t>
            </a:r>
            <a:r>
              <a:rPr lang="en-US" dirty="0"/>
              <a:t> pull</a:t>
            </a:r>
          </a:p>
        </p:txBody>
      </p:sp>
    </p:spTree>
    <p:extLst>
      <p:ext uri="{BB962C8B-B14F-4D97-AF65-F5344CB8AC3E}">
        <p14:creationId xmlns:p14="http://schemas.microsoft.com/office/powerpoint/2010/main" val="201503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Concepts</a:t>
            </a:r>
          </a:p>
        </p:txBody>
      </p:sp>
      <p:sp>
        <p:nvSpPr>
          <p:cNvPr id="3" name="Content Placeholder 2"/>
          <p:cNvSpPr>
            <a:spLocks noGrp="1"/>
          </p:cNvSpPr>
          <p:nvPr>
            <p:ph idx="1"/>
          </p:nvPr>
        </p:nvSpPr>
        <p:spPr/>
        <p:txBody>
          <a:bodyPr/>
          <a:lstStyle/>
          <a:p>
            <a:r>
              <a:rPr lang="en-US" dirty="0"/>
              <a:t>repository</a:t>
            </a:r>
          </a:p>
          <a:p>
            <a:pPr lvl="1"/>
            <a:r>
              <a:rPr lang="en-US" dirty="0"/>
              <a:t>A collection of files</a:t>
            </a:r>
          </a:p>
          <a:p>
            <a:r>
              <a:rPr lang="en-US" dirty="0"/>
              <a:t>fork</a:t>
            </a:r>
          </a:p>
          <a:p>
            <a:pPr lvl="1"/>
            <a:r>
              <a:rPr lang="en-US" dirty="0" err="1"/>
              <a:t>GitHub</a:t>
            </a:r>
            <a:r>
              <a:rPr lang="en-US" dirty="0"/>
              <a:t> command for creating a copy on your </a:t>
            </a:r>
            <a:r>
              <a:rPr lang="en-US" dirty="0" err="1"/>
              <a:t>GitHub</a:t>
            </a:r>
            <a:r>
              <a:rPr lang="en-US" dirty="0"/>
              <a:t> repository</a:t>
            </a:r>
          </a:p>
          <a:p>
            <a:r>
              <a:rPr lang="en-US" dirty="0"/>
              <a:t>cloning</a:t>
            </a:r>
          </a:p>
          <a:p>
            <a:pPr lvl="1"/>
            <a:r>
              <a:rPr lang="en-US" dirty="0"/>
              <a:t>copy a repository from </a:t>
            </a:r>
            <a:r>
              <a:rPr lang="en-US" dirty="0" err="1"/>
              <a:t>GitHub</a:t>
            </a:r>
            <a:r>
              <a:rPr lang="en-US" dirty="0"/>
              <a:t> to your machine</a:t>
            </a:r>
          </a:p>
          <a:p>
            <a:pPr lvl="1"/>
            <a:r>
              <a:rPr lang="en-US" sz="2000" dirty="0"/>
              <a:t>$ </a:t>
            </a:r>
            <a:r>
              <a:rPr lang="en-US" sz="2000" dirty="0" err="1"/>
              <a:t>git</a:t>
            </a:r>
            <a:r>
              <a:rPr lang="en-US" sz="2000" dirty="0"/>
              <a:t> clone https://</a:t>
            </a:r>
            <a:r>
              <a:rPr lang="en-US" sz="2000" dirty="0" err="1"/>
              <a:t>github.com</a:t>
            </a:r>
            <a:r>
              <a:rPr lang="en-US" sz="2000" dirty="0"/>
              <a:t>/</a:t>
            </a:r>
            <a:r>
              <a:rPr lang="en-US" sz="2000" dirty="0" err="1"/>
              <a:t>walshbr</a:t>
            </a:r>
            <a:r>
              <a:rPr lang="en-US" sz="2000" dirty="0"/>
              <a:t>/</a:t>
            </a:r>
            <a:r>
              <a:rPr lang="en-US" sz="2000" dirty="0" err="1"/>
              <a:t>ohio</a:t>
            </a:r>
            <a:r>
              <a:rPr lang="en-US" sz="2000" dirty="0"/>
              <a:t>-five-</a:t>
            </a:r>
            <a:r>
              <a:rPr lang="en-US" sz="2000" dirty="0" err="1"/>
              <a:t>workshop.git</a:t>
            </a:r>
            <a:endParaRPr lang="en-US" sz="2000" dirty="0"/>
          </a:p>
          <a:p>
            <a:pPr lvl="1"/>
            <a:r>
              <a:rPr lang="en-US" sz="2000" dirty="0"/>
              <a:t>(last bit is unique to the repo)</a:t>
            </a:r>
          </a:p>
        </p:txBody>
      </p:sp>
    </p:spTree>
    <p:extLst>
      <p:ext uri="{BB962C8B-B14F-4D97-AF65-F5344CB8AC3E}">
        <p14:creationId xmlns:p14="http://schemas.microsoft.com/office/powerpoint/2010/main" val="1081911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198</TotalTime>
  <Words>985</Words>
  <Application>Microsoft Macintosh PowerPoint</Application>
  <PresentationFormat>On-screen Show (4:3)</PresentationFormat>
  <Paragraphs>120</Paragraphs>
  <Slides>31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Mangal</vt:lpstr>
      <vt:lpstr>Menlo Regular</vt:lpstr>
      <vt:lpstr>Office Theme</vt:lpstr>
      <vt:lpstr>Intro to GitHub</vt:lpstr>
      <vt:lpstr>Right now we will cover:     … and will gesture toward:   </vt:lpstr>
      <vt:lpstr>PowerPoint Presentation</vt:lpstr>
      <vt:lpstr>PowerPoint Presentation</vt:lpstr>
      <vt:lpstr>PowerPoint Presentation</vt:lpstr>
      <vt:lpstr>PowerPoint Presentation</vt:lpstr>
      <vt:lpstr>PowerPoint Presentation</vt:lpstr>
      <vt:lpstr>Major commands</vt:lpstr>
      <vt:lpstr>Other Concepts</vt:lpstr>
      <vt:lpstr>Last Concepts…</vt:lpstr>
      <vt:lpstr>PowerPoint Presentation</vt:lpstr>
      <vt:lpstr>Also a Hosting Service</vt:lpstr>
      <vt:lpstr>More GitHub-Hosted Sites</vt:lpstr>
      <vt:lpstr>PowerPoint Presentation</vt:lpstr>
      <vt:lpstr>Helpful Resources</vt:lpstr>
      <vt:lpstr>Portfolios</vt:lpstr>
      <vt:lpstr>github.com</vt:lpstr>
      <vt:lpstr>Verify</vt:lpstr>
      <vt:lpstr>http://bit.ly/2spygd4</vt:lpstr>
      <vt:lpstr>Fork</vt:lpstr>
      <vt:lpstr>Rename Repository</vt:lpstr>
      <vt:lpstr>PowerPoint Presentation</vt:lpstr>
      <vt:lpstr>PowerPoint Presentation</vt:lpstr>
      <vt:lpstr>Getting a Local Copy</vt:lpstr>
      <vt:lpstr>Make a Change!</vt:lpstr>
      <vt:lpstr>Push It</vt:lpstr>
      <vt:lpstr>Voila!</vt:lpstr>
      <vt:lpstr>PowerPoint Presentation</vt:lpstr>
      <vt:lpstr>PowerPoint Presentation</vt:lpstr>
      <vt:lpstr>Why use it?</vt:lpstr>
      <vt:lpstr>Last Steps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GitHub</dc:title>
  <dc:creator>Brandon Walsh</dc:creator>
  <cp:lastModifiedBy>Walsh, Brandon M (bmw9t)</cp:lastModifiedBy>
  <cp:revision>34</cp:revision>
  <dcterms:created xsi:type="dcterms:W3CDTF">2018-06-01T17:45:20Z</dcterms:created>
  <dcterms:modified xsi:type="dcterms:W3CDTF">2019-05-28T16:16:23Z</dcterms:modified>
</cp:coreProperties>
</file>